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57" r:id="rId7"/>
    <p:sldId id="258" r:id="rId8"/>
    <p:sldId id="259" r:id="rId9"/>
    <p:sldId id="260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-624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A290-09D3-4276-BB69-93B81BE4EBF5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8508-5A70-4E67-A320-5F732C8BC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572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A290-09D3-4276-BB69-93B81BE4EBF5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8508-5A70-4E67-A320-5F732C8BC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142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A290-09D3-4276-BB69-93B81BE4EBF5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8508-5A70-4E67-A320-5F732C8BC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440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A290-09D3-4276-BB69-93B81BE4EBF5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8508-5A70-4E67-A320-5F732C8BC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143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A290-09D3-4276-BB69-93B81BE4EBF5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8508-5A70-4E67-A320-5F732C8BC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839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A290-09D3-4276-BB69-93B81BE4EBF5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8508-5A70-4E67-A320-5F732C8BC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569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A290-09D3-4276-BB69-93B81BE4EBF5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8508-5A70-4E67-A320-5F732C8BC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9090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A290-09D3-4276-BB69-93B81BE4EBF5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8508-5A70-4E67-A320-5F732C8BC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356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A290-09D3-4276-BB69-93B81BE4EBF5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8508-5A70-4E67-A320-5F732C8BC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857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A290-09D3-4276-BB69-93B81BE4EBF5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8508-5A70-4E67-A320-5F732C8BC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351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A290-09D3-4276-BB69-93B81BE4EBF5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8508-5A70-4E67-A320-5F732C8BC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319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7A290-09D3-4276-BB69-93B81BE4EBF5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A8508-5A70-4E67-A320-5F732C8BC0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391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2699656"/>
          </a:xfr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FreesiaUPC" panose="020B0604020202020204" pitchFamily="34" charset="-34"/>
              </a:rPr>
              <a:t>Праздники крымских 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FreesiaUPC" panose="020B0604020202020204" pitchFamily="34" charset="-34"/>
              </a:rPr>
              <a:t>татар и казанских татар</a:t>
            </a:r>
          </a:p>
        </p:txBody>
      </p:sp>
      <p:pic>
        <p:nvPicPr>
          <p:cNvPr id="1026" name="Picture 2" descr="https://im0-tub-ru.yandex.net/i?id=ef20625230296a434e65c04cfa4432af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29" y="3091501"/>
            <a:ext cx="5871624" cy="31318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22460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9115" y="299810"/>
            <a:ext cx="4288972" cy="1325563"/>
          </a:xfrm>
        </p:spPr>
        <p:txBody>
          <a:bodyPr/>
          <a:lstStyle/>
          <a:p>
            <a:r>
              <a:rPr lang="ru-RU" sz="7200" u="sng" dirty="0" smtClean="0"/>
              <a:t>Сабантуй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0456" y="1524000"/>
            <a:ext cx="9220201" cy="47073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Сабантуй – праздник, посвященный весенним полевым работам: пахоте, посадке растений. Изначально он отмечался перед началом таких работ, то есть примерно в середине апреля. Однако со временем традиция немного изменилась, и теперь Сабантуй обычно празднуется в июне после окончания всех весенних занятий на полях. В этот день проводятся широкие народные гуляния, спортивные состязания, проведение многочисленных обрядов, посещение гостей, а также совместное угощение. Раньше все эти действия имели очень четкий подтекст: таким образом старались задобрить духов плодородия, чтобы они подарили богатый урожай. Сейчас Сабантуй стал просто веселым общественным праздником, возможностью развлечься и пообщаться с друзьями и близкими, а для молодежи – познакомиться. Сабантуй празднуют большинство татар, независимо от того, вовлечены ли они в настоящий момент в сельскохозяйственную </a:t>
            </a:r>
            <a:r>
              <a:rPr lang="ru-RU" dirty="0" smtClean="0"/>
              <a:t>деятельность.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96260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2658" y="354239"/>
            <a:ext cx="4212770" cy="1325563"/>
          </a:xfrm>
        </p:spPr>
        <p:txBody>
          <a:bodyPr>
            <a:normAutofit/>
          </a:bodyPr>
          <a:lstStyle/>
          <a:p>
            <a:r>
              <a:rPr lang="ru-RU" sz="7200" u="sng" dirty="0" err="1"/>
              <a:t>Нардуган</a:t>
            </a:r>
            <a:endParaRPr lang="ru-RU" sz="72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8428" y="1676400"/>
            <a:ext cx="8991601" cy="4500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Другой крупный татарский народный праздник – </a:t>
            </a:r>
            <a:r>
              <a:rPr lang="ru-RU" dirty="0" err="1"/>
              <a:t>Нардуган</a:t>
            </a:r>
            <a:r>
              <a:rPr lang="ru-RU" dirty="0"/>
              <a:t> – отмечается после Дня зимнего солнцестояния, 21 или 22 декабря. Традиция этого праздника очень древняя, он имеет языческие корни. Считается, что этот день посвящается «рождению солнца», а потому и приходится на декабрьские даты, которые следуют за самым коротким в годовом цикле световым днем. В этот праздник также проводятся многочисленные гуляния с богатым угощением, а еще в этот день принято гадать и устраивать театрализованные постановки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20154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525" y="310242"/>
            <a:ext cx="4823734" cy="385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71" y="3505200"/>
            <a:ext cx="4005944" cy="300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539446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9229" y="321582"/>
            <a:ext cx="3385457" cy="1325563"/>
          </a:xfrm>
        </p:spPr>
        <p:txBody>
          <a:bodyPr>
            <a:normAutofit/>
          </a:bodyPr>
          <a:lstStyle/>
          <a:p>
            <a:r>
              <a:rPr lang="ru-RU" sz="7200" u="sng" dirty="0" err="1" smtClean="0"/>
              <a:t>Наврез</a:t>
            </a:r>
            <a:endParaRPr lang="ru-RU" sz="72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9571" y="1752600"/>
            <a:ext cx="9198430" cy="44243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Как и большинство тюркских народов, татары празднуют </a:t>
            </a:r>
            <a:r>
              <a:rPr lang="ru-RU" dirty="0" err="1"/>
              <a:t>Наурыз</a:t>
            </a:r>
            <a:r>
              <a:rPr lang="ru-RU" dirty="0"/>
              <a:t> или </a:t>
            </a:r>
            <a:r>
              <a:rPr lang="ru-RU" dirty="0" err="1"/>
              <a:t>Новруз</a:t>
            </a:r>
            <a:r>
              <a:rPr lang="ru-RU" dirty="0"/>
              <a:t>. Этот день знаменует приход весны, а также начало нового годового цикла, которое у многих народов связывалось традиционно с распорядком сельскохозяйственных работ. Празднуется </a:t>
            </a:r>
            <a:r>
              <a:rPr lang="ru-RU" dirty="0" err="1"/>
              <a:t>Наурыз</a:t>
            </a:r>
            <a:r>
              <a:rPr lang="ru-RU" dirty="0"/>
              <a:t> в день весеннего равноденствия, то есть 21 марта. Татары верят, что в этот день на Земле не появляются злые духи, зато по ней бродят добро, весна и счастье. Традиционным для </a:t>
            </a:r>
            <a:r>
              <a:rPr lang="ru-RU" dirty="0" err="1"/>
              <a:t>Наурыза</a:t>
            </a:r>
            <a:r>
              <a:rPr lang="ru-RU" dirty="0"/>
              <a:t> считается обильное угощение. Каждое кушанье, попадающее на праздничный стол в этот день, наделяется символическим смыслом. Чаще всего это булочки и лепешки из разных видов муки, а также бобов.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Другими, менее крупными, но также важными для татарского народа праздниками, являются: </a:t>
            </a:r>
            <a:r>
              <a:rPr lang="ru-RU" dirty="0" err="1"/>
              <a:t>Боз</a:t>
            </a:r>
            <a:r>
              <a:rPr lang="ru-RU" dirty="0"/>
              <a:t> </a:t>
            </a:r>
            <a:r>
              <a:rPr lang="ru-RU" dirty="0" err="1"/>
              <a:t>Карау</a:t>
            </a:r>
            <a:r>
              <a:rPr lang="ru-RU" dirty="0"/>
              <a:t>, </a:t>
            </a:r>
            <a:r>
              <a:rPr lang="ru-RU" dirty="0" err="1"/>
              <a:t>Боз</a:t>
            </a:r>
            <a:r>
              <a:rPr lang="ru-RU" dirty="0"/>
              <a:t> Багу; </a:t>
            </a:r>
            <a:r>
              <a:rPr lang="ru-RU" dirty="0" err="1"/>
              <a:t>Эмель</a:t>
            </a:r>
            <a:r>
              <a:rPr lang="ru-RU" dirty="0"/>
              <a:t>; Грачиная каша (Каша скворца, Вербная каша); </a:t>
            </a:r>
            <a:r>
              <a:rPr lang="ru-RU" dirty="0" err="1"/>
              <a:t>Цым</a:t>
            </a:r>
            <a:r>
              <a:rPr lang="ru-RU" dirty="0"/>
              <a:t>; </a:t>
            </a:r>
            <a:r>
              <a:rPr lang="ru-RU" dirty="0" err="1"/>
              <a:t>Жыен</a:t>
            </a:r>
            <a:r>
              <a:rPr lang="ru-RU" dirty="0"/>
              <a:t>; Саламат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5799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71" y="892629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37809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0456" y="1825625"/>
            <a:ext cx="9873343" cy="4351338"/>
          </a:xfrm>
        </p:spPr>
        <p:txBody>
          <a:bodyPr/>
          <a:lstStyle/>
          <a:p>
            <a:r>
              <a:rPr lang="ru-RU" b="1" dirty="0" err="1" smtClean="0"/>
              <a:t>Зиядинова</a:t>
            </a:r>
            <a:r>
              <a:rPr lang="ru-RU" b="1" dirty="0" smtClean="0"/>
              <a:t> Алиме-85 лет.</a:t>
            </a:r>
            <a:endParaRPr lang="ru-RU" dirty="0" smtClean="0"/>
          </a:p>
          <a:p>
            <a:r>
              <a:rPr lang="ru-RU" b="1" dirty="0" smtClean="0"/>
              <a:t>Она рассказала о </a:t>
            </a:r>
            <a:r>
              <a:rPr lang="ru-RU" b="1" dirty="0" err="1" smtClean="0"/>
              <a:t>том,что</a:t>
            </a:r>
            <a:r>
              <a:rPr lang="ru-RU" b="1" dirty="0" smtClean="0"/>
              <a:t> на праздник </a:t>
            </a:r>
            <a:r>
              <a:rPr lang="ru-RU" b="1" dirty="0" smtClean="0"/>
              <a:t>«</a:t>
            </a:r>
            <a:r>
              <a:rPr lang="ru-RU" b="1" dirty="0" err="1" smtClean="0"/>
              <a:t>Хыдырлез</a:t>
            </a:r>
            <a:r>
              <a:rPr lang="ru-RU" b="1" dirty="0" smtClean="0"/>
              <a:t> » </a:t>
            </a:r>
            <a:r>
              <a:rPr lang="ru-RU" b="1" dirty="0" smtClean="0"/>
              <a:t>народ поднимался на гору и с горы катили «</a:t>
            </a:r>
            <a:r>
              <a:rPr lang="ru-RU" b="1" dirty="0" err="1" smtClean="0"/>
              <a:t>комеч</a:t>
            </a:r>
            <a:r>
              <a:rPr lang="ru-RU" b="1" dirty="0" smtClean="0"/>
              <a:t>», «</a:t>
            </a:r>
            <a:r>
              <a:rPr lang="ru-RU" b="1" dirty="0" err="1" smtClean="0"/>
              <a:t>къалакъай</a:t>
            </a:r>
            <a:r>
              <a:rPr lang="ru-RU" b="1" dirty="0" smtClean="0"/>
              <a:t>».</a:t>
            </a:r>
            <a:endParaRPr lang="ru-RU" dirty="0" smtClean="0"/>
          </a:p>
          <a:p>
            <a:r>
              <a:rPr lang="ru-RU" b="1" dirty="0" smtClean="0"/>
              <a:t>Как упадёт </a:t>
            </a:r>
            <a:r>
              <a:rPr lang="ru-RU" b="1" dirty="0" err="1" smtClean="0"/>
              <a:t>къалакъай</a:t>
            </a:r>
            <a:r>
              <a:rPr lang="ru-RU" b="1" dirty="0" smtClean="0"/>
              <a:t> такой будет </a:t>
            </a:r>
            <a:endParaRPr lang="ru-RU" b="1" dirty="0" smtClean="0"/>
          </a:p>
          <a:p>
            <a:r>
              <a:rPr lang="ru-RU" b="1" dirty="0" smtClean="0"/>
              <a:t>урожай </a:t>
            </a:r>
            <a:r>
              <a:rPr lang="ru-RU" b="1" dirty="0" smtClean="0"/>
              <a:t>будущего года</a:t>
            </a:r>
            <a:endParaRPr lang="ru-RU" dirty="0"/>
          </a:p>
        </p:txBody>
      </p:sp>
      <p:pic>
        <p:nvPicPr>
          <p:cNvPr id="4" name="Рисунок 3" descr="F:\DCIM\100OLYMP\P10107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458" y="3211286"/>
            <a:ext cx="4855028" cy="341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40970" y="1825625"/>
            <a:ext cx="10112829" cy="4351338"/>
          </a:xfrm>
        </p:spPr>
        <p:txBody>
          <a:bodyPr/>
          <a:lstStyle/>
          <a:p>
            <a:r>
              <a:rPr lang="ru-RU" dirty="0" err="1" smtClean="0"/>
              <a:t>Ибадуллаева</a:t>
            </a:r>
            <a:r>
              <a:rPr lang="ru-RU" dirty="0" smtClean="0"/>
              <a:t> </a:t>
            </a:r>
            <a:r>
              <a:rPr lang="ru-RU" dirty="0" err="1" smtClean="0"/>
              <a:t>Фериде</a:t>
            </a:r>
            <a:r>
              <a:rPr lang="ru-RU" dirty="0" smtClean="0"/>
              <a:t> </a:t>
            </a:r>
            <a:r>
              <a:rPr lang="ru-RU" dirty="0" err="1" smtClean="0"/>
              <a:t>Къурт</a:t>
            </a:r>
            <a:r>
              <a:rPr lang="ru-RU" dirty="0" smtClean="0"/>
              <a:t> </a:t>
            </a:r>
            <a:r>
              <a:rPr lang="ru-RU" dirty="0" err="1" smtClean="0"/>
              <a:t>сеит</a:t>
            </a:r>
            <a:r>
              <a:rPr lang="ru-RU" dirty="0" smtClean="0"/>
              <a:t> къызы-67 лет.</a:t>
            </a:r>
          </a:p>
          <a:p>
            <a:r>
              <a:rPr lang="ru-RU" dirty="0" smtClean="0"/>
              <a:t>Она рассказала о </a:t>
            </a:r>
            <a:r>
              <a:rPr lang="ru-RU" dirty="0" err="1" smtClean="0"/>
              <a:t>том,что</a:t>
            </a:r>
            <a:r>
              <a:rPr lang="ru-RU" dirty="0" smtClean="0"/>
              <a:t> в Узбекистане на праздник «</a:t>
            </a:r>
            <a:r>
              <a:rPr lang="ru-RU" dirty="0" err="1" smtClean="0"/>
              <a:t>Наврез</a:t>
            </a:r>
            <a:r>
              <a:rPr lang="ru-RU" dirty="0" smtClean="0"/>
              <a:t>» варили «</a:t>
            </a:r>
            <a:r>
              <a:rPr lang="ru-RU" dirty="0" err="1" smtClean="0"/>
              <a:t>сумаляк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  <p:pic>
        <p:nvPicPr>
          <p:cNvPr id="4" name="Рисунок 3" descr="F:\DCIM\100OLYMP\P10107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1846" y="2873827"/>
            <a:ext cx="5408839" cy="378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Ораза</a:t>
            </a:r>
            <a:r>
              <a:rPr lang="ru-RU" sz="72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байрамы</a:t>
            </a:r>
            <a:endParaRPr lang="ru-RU" sz="7200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http://cs615822.vk.me/v615822488/10198/oa7qVeyfVS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68" y="1981688"/>
            <a:ext cx="4447621" cy="3755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dobroe-crimea.ru/uploads/posts/2013-03/image0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58" y="2612572"/>
            <a:ext cx="4381480" cy="3846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8529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http://el.kz/media/images/tiny_images/7113768e44aceab629e51f3b7675d0e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838" y="82098"/>
            <a:ext cx="9144000" cy="4351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4746170"/>
            <a:ext cx="9198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Байрамда</a:t>
            </a:r>
            <a:r>
              <a:rPr lang="ru-RU" sz="2400" dirty="0" smtClean="0"/>
              <a:t> эр </a:t>
            </a:r>
            <a:r>
              <a:rPr lang="ru-RU" sz="2400" dirty="0" err="1" smtClean="0"/>
              <a:t>кес</a:t>
            </a:r>
            <a:r>
              <a:rPr lang="ru-RU" sz="2400" dirty="0" smtClean="0"/>
              <a:t> </a:t>
            </a:r>
            <a:r>
              <a:rPr lang="ru-RU" sz="2400" dirty="0" err="1" smtClean="0"/>
              <a:t>яхшы</a:t>
            </a:r>
            <a:r>
              <a:rPr lang="ru-RU" sz="2400" dirty="0" smtClean="0"/>
              <a:t> </a:t>
            </a:r>
            <a:r>
              <a:rPr lang="ru-RU" sz="2400" dirty="0" err="1" smtClean="0"/>
              <a:t>кийине</a:t>
            </a:r>
            <a:r>
              <a:rPr lang="ru-RU" sz="2400" dirty="0" smtClean="0"/>
              <a:t> </a:t>
            </a:r>
            <a:r>
              <a:rPr lang="ru-RU" sz="2400" dirty="0" err="1" smtClean="0"/>
              <a:t>эди</a:t>
            </a:r>
            <a:r>
              <a:rPr lang="ru-RU" sz="2400" dirty="0" smtClean="0"/>
              <a:t>, </a:t>
            </a:r>
            <a:r>
              <a:rPr lang="ru-RU" sz="2400" dirty="0" err="1" smtClean="0"/>
              <a:t>чюнки</a:t>
            </a:r>
            <a:r>
              <a:rPr lang="ru-RU" sz="2400" dirty="0" smtClean="0"/>
              <a:t> </a:t>
            </a:r>
            <a:r>
              <a:rPr lang="ru-RU" sz="2400" dirty="0" err="1" smtClean="0"/>
              <a:t>урбаларнынъ</a:t>
            </a:r>
            <a:r>
              <a:rPr lang="ru-RU" sz="2400" dirty="0" smtClean="0"/>
              <a:t> </a:t>
            </a:r>
            <a:r>
              <a:rPr lang="ru-RU" sz="2400" dirty="0" err="1" smtClean="0"/>
              <a:t>энъ</a:t>
            </a:r>
            <a:r>
              <a:rPr lang="ru-RU" sz="2400" dirty="0" smtClean="0"/>
              <a:t> </a:t>
            </a:r>
            <a:r>
              <a:rPr lang="ru-RU" sz="2400" dirty="0" err="1" smtClean="0"/>
              <a:t>яхшысыны</a:t>
            </a:r>
            <a:r>
              <a:rPr lang="ru-RU" sz="2400" dirty="0" smtClean="0"/>
              <a:t>, </a:t>
            </a:r>
            <a:r>
              <a:rPr lang="ru-RU" sz="2400" dirty="0" err="1" smtClean="0"/>
              <a:t>янъысыны</a:t>
            </a:r>
            <a:r>
              <a:rPr lang="ru-RU" sz="2400" dirty="0" smtClean="0"/>
              <a:t> </a:t>
            </a:r>
            <a:r>
              <a:rPr lang="ru-RU" sz="2400" dirty="0" err="1" smtClean="0"/>
              <a:t>байрамда</a:t>
            </a:r>
            <a:r>
              <a:rPr lang="ru-RU" sz="2400" dirty="0" smtClean="0"/>
              <a:t> </a:t>
            </a:r>
            <a:r>
              <a:rPr lang="ru-RU" sz="2400" dirty="0" err="1" smtClean="0"/>
              <a:t>кийип</a:t>
            </a:r>
            <a:r>
              <a:rPr lang="ru-RU" sz="2400" dirty="0" smtClean="0"/>
              <a:t> </a:t>
            </a:r>
            <a:r>
              <a:rPr lang="ru-RU" sz="2400" dirty="0" err="1" smtClean="0"/>
              <a:t>башламакъ</a:t>
            </a:r>
            <a:r>
              <a:rPr lang="ru-RU" sz="2400" dirty="0" smtClean="0"/>
              <a:t> – </a:t>
            </a:r>
            <a:r>
              <a:rPr lang="ru-RU" sz="2400" dirty="0" err="1" smtClean="0"/>
              <a:t>бу</a:t>
            </a:r>
            <a:r>
              <a:rPr lang="ru-RU" sz="2400" dirty="0" smtClean="0"/>
              <a:t> </a:t>
            </a:r>
            <a:r>
              <a:rPr lang="ru-RU" sz="2400" dirty="0" err="1" smtClean="0"/>
              <a:t>биринджиде</a:t>
            </a:r>
            <a:r>
              <a:rPr lang="ru-RU" sz="2400" dirty="0" smtClean="0"/>
              <a:t> </a:t>
            </a:r>
            <a:r>
              <a:rPr lang="ru-RU" sz="2400" dirty="0" err="1" smtClean="0"/>
              <a:t>байрамгъа</a:t>
            </a:r>
            <a:r>
              <a:rPr lang="ru-RU" sz="2400" dirty="0" smtClean="0"/>
              <a:t> </a:t>
            </a:r>
            <a:r>
              <a:rPr lang="ru-RU" sz="2400" dirty="0" err="1" smtClean="0"/>
              <a:t>урьмет</a:t>
            </a:r>
            <a:r>
              <a:rPr lang="ru-RU" sz="2400" dirty="0" smtClean="0"/>
              <a:t> </a:t>
            </a:r>
            <a:r>
              <a:rPr lang="ru-RU" sz="2400" dirty="0" err="1" smtClean="0"/>
              <a:t>демек</a:t>
            </a:r>
            <a:r>
              <a:rPr lang="ru-RU" sz="2400" dirty="0" smtClean="0"/>
              <a:t>, эм де </a:t>
            </a:r>
            <a:r>
              <a:rPr lang="ru-RU" sz="2400" dirty="0" err="1" smtClean="0"/>
              <a:t>байрамда</a:t>
            </a:r>
            <a:r>
              <a:rPr lang="ru-RU" sz="2400" dirty="0" smtClean="0"/>
              <a:t> </a:t>
            </a:r>
            <a:r>
              <a:rPr lang="ru-RU" sz="2400" dirty="0" err="1" smtClean="0"/>
              <a:t>джемаат</a:t>
            </a:r>
            <a:r>
              <a:rPr lang="ru-RU" sz="2400" dirty="0" smtClean="0"/>
              <a:t> </a:t>
            </a:r>
            <a:r>
              <a:rPr lang="ru-RU" sz="2400" dirty="0" err="1" smtClean="0"/>
              <a:t>ичинде</a:t>
            </a:r>
            <a:r>
              <a:rPr lang="ru-RU" sz="2400" dirty="0" smtClean="0"/>
              <a:t> </a:t>
            </a:r>
            <a:r>
              <a:rPr lang="ru-RU" sz="2400" dirty="0" err="1" smtClean="0"/>
              <a:t>озюнъни</a:t>
            </a:r>
            <a:r>
              <a:rPr lang="ru-RU" sz="2400" dirty="0" smtClean="0"/>
              <a:t> </a:t>
            </a:r>
            <a:r>
              <a:rPr lang="ru-RU" sz="2400" dirty="0" err="1" smtClean="0"/>
              <a:t>гузель</a:t>
            </a:r>
            <a:r>
              <a:rPr lang="ru-RU" sz="2400" dirty="0" smtClean="0"/>
              <a:t> </a:t>
            </a:r>
            <a:r>
              <a:rPr lang="ru-RU" sz="2400" dirty="0" err="1" smtClean="0"/>
              <a:t>косьтермек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043056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u="sng" dirty="0" err="1" smtClean="0">
                <a:solidFill>
                  <a:srgbClr val="002060"/>
                </a:solidFill>
              </a:rPr>
              <a:t>Къурбан</a:t>
            </a:r>
            <a:r>
              <a:rPr lang="ru-RU" sz="7200" u="sng" dirty="0" smtClean="0">
                <a:solidFill>
                  <a:srgbClr val="002060"/>
                </a:solidFill>
              </a:rPr>
              <a:t> байрамы</a:t>
            </a:r>
            <a:endParaRPr lang="ru-RU" sz="7200" u="sng" dirty="0">
              <a:solidFill>
                <a:srgbClr val="002060"/>
              </a:solidFill>
            </a:endParaRPr>
          </a:p>
        </p:txBody>
      </p:sp>
      <p:pic>
        <p:nvPicPr>
          <p:cNvPr id="8194" name="Picture 2" descr="Жертвенные животны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422" y="2122715"/>
            <a:ext cx="3964202" cy="40059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4.bp.blogspot.com/_zMcfLHHHaeg/Sw_qQTutdTI/AAAAAAAAByo/NPVOUFxx1Gs/s1600/%D0%98%D0%B7%D0%BE%D0%B1%D1%80%D0%B0%D0%B6%D0%B5%D0%BD%D0%B8%D0%B5+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600" y="1796143"/>
            <a:ext cx="4672510" cy="3662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0627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800" y="4288972"/>
            <a:ext cx="9274630" cy="443989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Къурандаки</a:t>
            </a:r>
            <a:r>
              <a:rPr lang="ru-RU" dirty="0"/>
              <a:t> </a:t>
            </a:r>
            <a:r>
              <a:rPr lang="ru-RU" dirty="0" err="1"/>
              <a:t>левхагъа</a:t>
            </a:r>
            <a:r>
              <a:rPr lang="ru-RU" dirty="0"/>
              <a:t> коре, </a:t>
            </a:r>
            <a:r>
              <a:rPr lang="ru-RU" dirty="0" err="1"/>
              <a:t>Ибрахим</a:t>
            </a:r>
            <a:r>
              <a:rPr lang="ru-RU" dirty="0"/>
              <a:t> Алла </a:t>
            </a:r>
            <a:r>
              <a:rPr lang="ru-RU" dirty="0" err="1"/>
              <a:t>ризасы</a:t>
            </a:r>
            <a:r>
              <a:rPr lang="ru-RU" dirty="0"/>
              <a:t> </a:t>
            </a:r>
            <a:r>
              <a:rPr lang="ru-RU" dirty="0" err="1"/>
              <a:t>ичюн</a:t>
            </a:r>
            <a:r>
              <a:rPr lang="ru-RU" dirty="0"/>
              <a:t> </a:t>
            </a:r>
            <a:r>
              <a:rPr lang="ru-RU" dirty="0" err="1"/>
              <a:t>огълуны</a:t>
            </a:r>
            <a:r>
              <a:rPr lang="ru-RU" dirty="0"/>
              <a:t> </a:t>
            </a:r>
            <a:r>
              <a:rPr lang="ru-RU" dirty="0" err="1"/>
              <a:t>къурбан</a:t>
            </a:r>
            <a:r>
              <a:rPr lang="ru-RU" dirty="0"/>
              <a:t> </a:t>
            </a:r>
            <a:r>
              <a:rPr lang="ru-RU" dirty="0" err="1"/>
              <a:t>этмеге</a:t>
            </a:r>
            <a:r>
              <a:rPr lang="ru-RU" dirty="0"/>
              <a:t> </a:t>
            </a:r>
            <a:r>
              <a:rPr lang="ru-RU" dirty="0" err="1"/>
              <a:t>истеди</a:t>
            </a:r>
            <a:r>
              <a:rPr lang="ru-RU" dirty="0"/>
              <a:t>.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 smtClean="0"/>
              <a:t>иш</a:t>
            </a:r>
            <a:r>
              <a:rPr lang="ru-RU" dirty="0" smtClean="0"/>
              <a:t> </a:t>
            </a:r>
            <a:r>
              <a:rPr lang="ru-RU" dirty="0" err="1"/>
              <a:t>ичюн</a:t>
            </a:r>
            <a:r>
              <a:rPr lang="ru-RU" dirty="0"/>
              <a:t>, </a:t>
            </a:r>
            <a:r>
              <a:rPr lang="ru-RU" dirty="0" err="1"/>
              <a:t>къой</a:t>
            </a:r>
            <a:r>
              <a:rPr lang="ru-RU" dirty="0"/>
              <a:t> </a:t>
            </a:r>
            <a:r>
              <a:rPr lang="ru-RU" dirty="0" err="1"/>
              <a:t>ёллап</a:t>
            </a:r>
            <a:r>
              <a:rPr lang="ru-RU" dirty="0"/>
              <a:t> Аллах </a:t>
            </a:r>
            <a:r>
              <a:rPr lang="ru-RU" dirty="0" err="1"/>
              <a:t>Ибрахимни</a:t>
            </a:r>
            <a:r>
              <a:rPr lang="ru-RU" dirty="0"/>
              <a:t> </a:t>
            </a:r>
            <a:r>
              <a:rPr lang="ru-RU" dirty="0" err="1"/>
              <a:t>мукяфатлады</a:t>
            </a:r>
            <a:r>
              <a:rPr lang="ru-RU" dirty="0"/>
              <a:t>.</a:t>
            </a:r>
          </a:p>
        </p:txBody>
      </p:sp>
      <p:pic>
        <p:nvPicPr>
          <p:cNvPr id="9218" name="Picture 2" descr="http://islam.az/up/news/article/2016/09/09/qurban_bayra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69167"/>
            <a:ext cx="8713428" cy="3708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93536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Наврез</a:t>
            </a:r>
            <a:r>
              <a:rPr lang="ru-RU" sz="72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байрамы</a:t>
            </a:r>
            <a:endParaRPr lang="ru-RU" sz="7200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f.azh.kz/news/019/625/13nauryz-obshay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402" y="1690688"/>
            <a:ext cx="6531088" cy="30161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82519" y="470684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 smtClean="0"/>
              <a:t>Наврез</a:t>
            </a:r>
            <a:r>
              <a:rPr lang="ru-RU" sz="2800" dirty="0" smtClean="0"/>
              <a:t> </a:t>
            </a:r>
            <a:r>
              <a:rPr lang="ru-RU" sz="2800" dirty="0" err="1" smtClean="0"/>
              <a:t>кельди</a:t>
            </a:r>
            <a:r>
              <a:rPr lang="ru-RU" sz="2800" dirty="0" smtClean="0"/>
              <a:t> </a:t>
            </a:r>
            <a:r>
              <a:rPr lang="ru-RU" sz="2800" dirty="0" err="1" smtClean="0"/>
              <a:t>корюнъиз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err="1" smtClean="0"/>
              <a:t>Наврез</a:t>
            </a:r>
            <a:r>
              <a:rPr lang="ru-RU" sz="2800" dirty="0" smtClean="0"/>
              <a:t> </a:t>
            </a:r>
            <a:r>
              <a:rPr lang="ru-RU" sz="2800" dirty="0" err="1" smtClean="0"/>
              <a:t>акъкъын</a:t>
            </a:r>
            <a:r>
              <a:rPr lang="ru-RU" sz="2800" dirty="0" smtClean="0"/>
              <a:t> </a:t>
            </a:r>
            <a:r>
              <a:rPr lang="ru-RU" sz="2800" dirty="0" err="1" smtClean="0"/>
              <a:t>беринъиз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err="1" smtClean="0"/>
              <a:t>Котерильсин</a:t>
            </a:r>
            <a:r>
              <a:rPr lang="ru-RU" sz="2800" dirty="0" smtClean="0"/>
              <a:t> </a:t>
            </a:r>
            <a:r>
              <a:rPr lang="ru-RU" sz="2800" dirty="0" err="1" smtClean="0"/>
              <a:t>башынъыз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err="1" smtClean="0"/>
              <a:t>Азан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наврезим</a:t>
            </a:r>
            <a:r>
              <a:rPr lang="ru-RU" sz="2800" dirty="0" smtClean="0"/>
              <a:t> </a:t>
            </a:r>
            <a:r>
              <a:rPr lang="ru-RU" sz="2800" dirty="0" err="1" smtClean="0"/>
              <a:t>мубарек</a:t>
            </a:r>
            <a:r>
              <a:rPr lang="ru-RU" sz="2800" dirty="0" smtClean="0"/>
              <a:t>!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8079977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0456" y="130629"/>
            <a:ext cx="9187543" cy="2100942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i="1" dirty="0"/>
              <a:t>Эр </a:t>
            </a:r>
            <a:r>
              <a:rPr lang="ru-RU" i="1" dirty="0" err="1"/>
              <a:t>йыл</a:t>
            </a:r>
            <a:r>
              <a:rPr lang="ru-RU" i="1" dirty="0"/>
              <a:t> </a:t>
            </a:r>
            <a:r>
              <a:rPr lang="ru-RU" i="1" dirty="0" err="1"/>
              <a:t>мартнынъ</a:t>
            </a:r>
            <a:r>
              <a:rPr lang="ru-RU" i="1" dirty="0"/>
              <a:t> 21-де «</a:t>
            </a:r>
            <a:r>
              <a:rPr lang="ru-RU" i="1" dirty="0" err="1"/>
              <a:t>Халкъара</a:t>
            </a:r>
            <a:r>
              <a:rPr lang="ru-RU" i="1" dirty="0"/>
              <a:t> </a:t>
            </a:r>
            <a:r>
              <a:rPr lang="ru-RU" i="1" dirty="0" err="1"/>
              <a:t>Наврез</a:t>
            </a:r>
            <a:r>
              <a:rPr lang="ru-RU" i="1" dirty="0"/>
              <a:t> </a:t>
            </a:r>
            <a:r>
              <a:rPr lang="ru-RU" i="1" dirty="0" err="1"/>
              <a:t>куню</a:t>
            </a:r>
            <a:r>
              <a:rPr lang="ru-RU" i="1" dirty="0"/>
              <a:t>» </a:t>
            </a:r>
            <a:r>
              <a:rPr lang="ru-RU" i="1" dirty="0" err="1"/>
              <a:t>къайд</a:t>
            </a:r>
            <a:r>
              <a:rPr lang="ru-RU" i="1" dirty="0"/>
              <a:t> этиле.</a:t>
            </a:r>
          </a:p>
          <a:p>
            <a:pPr marL="0" indent="0" fontAlgn="base">
              <a:buNone/>
            </a:pPr>
            <a:r>
              <a:rPr lang="ru-RU" dirty="0" err="1"/>
              <a:t>Наврез</a:t>
            </a:r>
            <a:r>
              <a:rPr lang="ru-RU" dirty="0"/>
              <a:t>, я да «</a:t>
            </a:r>
            <a:r>
              <a:rPr lang="ru-RU" dirty="0" err="1"/>
              <a:t>фарсий</a:t>
            </a:r>
            <a:r>
              <a:rPr lang="ru-RU" dirty="0"/>
              <a:t> </a:t>
            </a:r>
            <a:r>
              <a:rPr lang="ru-RU" dirty="0" err="1"/>
              <a:t>Янъы</a:t>
            </a:r>
            <a:r>
              <a:rPr lang="ru-RU" dirty="0"/>
              <a:t> </a:t>
            </a:r>
            <a:r>
              <a:rPr lang="ru-RU" dirty="0" err="1"/>
              <a:t>йыл</a:t>
            </a:r>
            <a:r>
              <a:rPr lang="ru-RU" dirty="0"/>
              <a:t>» — </a:t>
            </a:r>
            <a:r>
              <a:rPr lang="ru-RU" dirty="0" err="1"/>
              <a:t>тюркий</a:t>
            </a:r>
            <a:r>
              <a:rPr lang="ru-RU" dirty="0"/>
              <a:t> </a:t>
            </a:r>
            <a:r>
              <a:rPr lang="ru-RU" dirty="0" err="1"/>
              <a:t>халкъларнынъ</a:t>
            </a:r>
            <a:r>
              <a:rPr lang="ru-RU" dirty="0"/>
              <a:t> </a:t>
            </a:r>
            <a:r>
              <a:rPr lang="ru-RU" dirty="0" err="1"/>
              <a:t>миллий</a:t>
            </a:r>
            <a:r>
              <a:rPr lang="ru-RU" dirty="0"/>
              <a:t> байрамы, </a:t>
            </a:r>
            <a:r>
              <a:rPr lang="ru-RU" dirty="0" err="1"/>
              <a:t>инсаниет</a:t>
            </a:r>
            <a:r>
              <a:rPr lang="ru-RU" dirty="0"/>
              <a:t> </a:t>
            </a:r>
            <a:r>
              <a:rPr lang="ru-RU" dirty="0" err="1"/>
              <a:t>тарихында</a:t>
            </a:r>
            <a:r>
              <a:rPr lang="ru-RU" dirty="0"/>
              <a:t> </a:t>
            </a:r>
            <a:r>
              <a:rPr lang="ru-RU" dirty="0" err="1"/>
              <a:t>энъ</a:t>
            </a:r>
            <a:r>
              <a:rPr lang="ru-RU" dirty="0"/>
              <a:t> </a:t>
            </a:r>
            <a:r>
              <a:rPr lang="ru-RU" dirty="0" err="1"/>
              <a:t>къадимий</a:t>
            </a:r>
            <a:r>
              <a:rPr lang="ru-RU" dirty="0"/>
              <a:t> </a:t>
            </a:r>
            <a:r>
              <a:rPr lang="ru-RU" dirty="0" err="1"/>
              <a:t>байрамлардан</a:t>
            </a:r>
            <a:r>
              <a:rPr lang="ru-RU" dirty="0"/>
              <a:t> </a:t>
            </a:r>
            <a:r>
              <a:rPr lang="ru-RU" dirty="0" err="1"/>
              <a:t>бири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6" name="Picture 4" descr="http://mezhnaz.simadm.ru/media/photo/2016/03/22/_vbYMRSzn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51" y="2069241"/>
            <a:ext cx="4737235" cy="4418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uz24.uz/userfiles/images/465785_360575210645388_1722312374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106" y="2361203"/>
            <a:ext cx="4863152" cy="3835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29279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Хыдырлез</a:t>
            </a:r>
            <a:r>
              <a:rPr lang="ru-RU" sz="7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байрамы</a:t>
            </a:r>
            <a:endParaRPr lang="ru-RU" sz="7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Хыдырлез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01" y="1796142"/>
            <a:ext cx="8960589" cy="4330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86505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rokerch.com/uploads/posts/2015-05/1430678499_11113968_448876335285831_6094265160825268999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384" y="261257"/>
            <a:ext cx="4324968" cy="32889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74352" y="147023"/>
            <a:ext cx="47504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err="1" smtClean="0">
                <a:effectLst/>
              </a:rPr>
              <a:t>Хыдырлез</a:t>
            </a:r>
            <a:r>
              <a:rPr lang="ru-RU" sz="2800" b="0" i="0" dirty="0" smtClean="0">
                <a:effectLst/>
              </a:rPr>
              <a:t> </a:t>
            </a:r>
            <a:r>
              <a:rPr lang="ru-RU" sz="2800" b="0" i="0" dirty="0" err="1" smtClean="0">
                <a:effectLst/>
              </a:rPr>
              <a:t>байрамынынъ</a:t>
            </a:r>
            <a:r>
              <a:rPr lang="ru-RU" sz="2800" b="0" i="0" dirty="0" smtClean="0">
                <a:effectLst/>
              </a:rPr>
              <a:t> </a:t>
            </a:r>
            <a:r>
              <a:rPr lang="ru-RU" sz="2800" b="0" i="0" dirty="0" err="1" smtClean="0">
                <a:effectLst/>
              </a:rPr>
              <a:t>ады</a:t>
            </a:r>
            <a:r>
              <a:rPr lang="ru-RU" sz="2800" b="0" i="0" dirty="0" smtClean="0">
                <a:effectLst/>
              </a:rPr>
              <a:t> </a:t>
            </a:r>
            <a:r>
              <a:rPr lang="ru-RU" sz="2800" b="0" i="0" dirty="0" err="1" smtClean="0">
                <a:effectLst/>
              </a:rPr>
              <a:t>озюне</a:t>
            </a:r>
            <a:r>
              <a:rPr lang="ru-RU" sz="2800" b="0" i="0" dirty="0" smtClean="0">
                <a:effectLst/>
              </a:rPr>
              <a:t> </a:t>
            </a:r>
            <a:r>
              <a:rPr lang="ru-RU" sz="2800" b="0" i="0" dirty="0" err="1" smtClean="0">
                <a:effectLst/>
              </a:rPr>
              <a:t>эки</a:t>
            </a:r>
            <a:r>
              <a:rPr lang="ru-RU" sz="2800" b="0" i="0" dirty="0" smtClean="0">
                <a:effectLst/>
              </a:rPr>
              <a:t> мусульман </a:t>
            </a:r>
            <a:r>
              <a:rPr lang="ru-RU" sz="2800" b="0" i="0" dirty="0" err="1" smtClean="0">
                <a:effectLst/>
              </a:rPr>
              <a:t>адны</a:t>
            </a:r>
            <a:r>
              <a:rPr lang="ru-RU" sz="2800" b="0" i="0" dirty="0" smtClean="0">
                <a:effectLst/>
              </a:rPr>
              <a:t> </a:t>
            </a:r>
            <a:r>
              <a:rPr lang="ru-RU" sz="2800" b="0" i="0" dirty="0" err="1" smtClean="0">
                <a:effectLst/>
              </a:rPr>
              <a:t>къаплап</a:t>
            </a:r>
            <a:r>
              <a:rPr lang="ru-RU" sz="2800" b="0" i="0" dirty="0" smtClean="0">
                <a:effectLst/>
              </a:rPr>
              <a:t> ала - </a:t>
            </a:r>
            <a:r>
              <a:rPr lang="ru-RU" sz="2800" b="0" i="0" dirty="0" err="1" smtClean="0">
                <a:effectLst/>
              </a:rPr>
              <a:t>Хыдыр</a:t>
            </a:r>
            <a:r>
              <a:rPr lang="ru-RU" sz="2800" b="0" i="0" dirty="0" smtClean="0">
                <a:effectLst/>
              </a:rPr>
              <a:t> </a:t>
            </a:r>
            <a:r>
              <a:rPr lang="ru-RU" sz="2800" b="0" i="0" dirty="0" err="1" smtClean="0">
                <a:effectLst/>
              </a:rPr>
              <a:t>ве</a:t>
            </a:r>
            <a:r>
              <a:rPr lang="ru-RU" sz="2800" b="0" i="0" dirty="0" smtClean="0">
                <a:effectLst/>
              </a:rPr>
              <a:t> Ильяс, </a:t>
            </a:r>
            <a:r>
              <a:rPr lang="ru-RU" sz="2800" b="0" i="0" dirty="0" err="1" smtClean="0">
                <a:effectLst/>
              </a:rPr>
              <a:t>бу</a:t>
            </a:r>
            <a:r>
              <a:rPr lang="ru-RU" sz="2800" b="0" i="0" dirty="0" smtClean="0">
                <a:effectLst/>
              </a:rPr>
              <a:t> </a:t>
            </a:r>
            <a:r>
              <a:rPr lang="ru-RU" sz="2800" b="0" i="0" dirty="0" err="1" smtClean="0">
                <a:effectLst/>
              </a:rPr>
              <a:t>адларнен</a:t>
            </a:r>
            <a:r>
              <a:rPr lang="ru-RU" sz="2800" b="0" i="0" dirty="0" smtClean="0">
                <a:effectLst/>
              </a:rPr>
              <a:t> </a:t>
            </a:r>
            <a:r>
              <a:rPr lang="ru-RU" sz="2800" b="0" i="0" dirty="0" err="1" smtClean="0">
                <a:effectLst/>
              </a:rPr>
              <a:t>чокътан-чокъ</a:t>
            </a:r>
            <a:r>
              <a:rPr lang="ru-RU" sz="2800" b="0" i="0" dirty="0" smtClean="0">
                <a:effectLst/>
              </a:rPr>
              <a:t> </a:t>
            </a:r>
            <a:r>
              <a:rPr lang="ru-RU" sz="2800" b="0" i="0" dirty="0" err="1" smtClean="0">
                <a:effectLst/>
              </a:rPr>
              <a:t>эфсанелер</a:t>
            </a:r>
            <a:r>
              <a:rPr lang="ru-RU" sz="2800" b="0" i="0" dirty="0" smtClean="0">
                <a:effectLst/>
              </a:rPr>
              <a:t> </a:t>
            </a:r>
            <a:r>
              <a:rPr lang="ru-RU" sz="2800" b="0" i="0" dirty="0" err="1" smtClean="0">
                <a:effectLst/>
              </a:rPr>
              <a:t>багълы</a:t>
            </a:r>
            <a:r>
              <a:rPr lang="ru-RU" sz="2800" b="0" i="0" dirty="0" smtClean="0">
                <a:effectLst/>
              </a:rPr>
              <a:t>.</a:t>
            </a:r>
            <a:endParaRPr lang="ru-RU" sz="2800" dirty="0"/>
          </a:p>
        </p:txBody>
      </p:sp>
      <p:pic>
        <p:nvPicPr>
          <p:cNvPr id="5124" name="Picture 4" descr="https://im0-tub-ru.yandex.net/i?id=c707c0d4843873b6517e7a8b2c30b611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13" y="3667184"/>
            <a:ext cx="5535955" cy="2864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9577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541</Words>
  <Application>Microsoft Office PowerPoint</Application>
  <PresentationFormat>Произвольный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Праздники крымских татар и казанских татар</vt:lpstr>
      <vt:lpstr>Ораза байрамы</vt:lpstr>
      <vt:lpstr>Слайд 3</vt:lpstr>
      <vt:lpstr>Къурбан байрамы</vt:lpstr>
      <vt:lpstr>Слайд 5</vt:lpstr>
      <vt:lpstr>Наврез байрамы</vt:lpstr>
      <vt:lpstr>Слайд 7</vt:lpstr>
      <vt:lpstr>Хыдырлез байрамы</vt:lpstr>
      <vt:lpstr>Слайд 9</vt:lpstr>
      <vt:lpstr>Сабантуй</vt:lpstr>
      <vt:lpstr>Нардуган</vt:lpstr>
      <vt:lpstr>Слайд 12</vt:lpstr>
      <vt:lpstr>Наврез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Миллий байрамларымыз</dc:title>
  <dc:creator>Paralam</dc:creator>
  <cp:lastModifiedBy>USER</cp:lastModifiedBy>
  <cp:revision>14</cp:revision>
  <dcterms:created xsi:type="dcterms:W3CDTF">2017-03-22T16:15:44Z</dcterms:created>
  <dcterms:modified xsi:type="dcterms:W3CDTF">2018-12-18T15:11:18Z</dcterms:modified>
</cp:coreProperties>
</file>